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8"/>
      <p:bold r:id="rId9"/>
      <p:italic r:id="rId10"/>
      <p:boldItalic r:id="rId11"/>
    </p:embeddedFont>
    <p:embeddedFont>
      <p:font typeface="Raleway" pitchFamily="2" charset="77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/>
    <p:restoredTop sz="94677"/>
  </p:normalViewPr>
  <p:slideViewPr>
    <p:cSldViewPr snapToGrid="0">
      <p:cViewPr varScale="1">
        <p:scale>
          <a:sx n="211" d="100"/>
          <a:sy n="211" d="100"/>
        </p:scale>
        <p:origin x="216" y="9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c56b8720b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c56b8720b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c56b8720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c56b8720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c56b8720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c56b8720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c56b8720b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c56b8720b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;p14">
            <a:extLst>
              <a:ext uri="{FF2B5EF4-FFF2-40B4-BE49-F238E27FC236}">
                <a16:creationId xmlns:a16="http://schemas.microsoft.com/office/drawing/2014/main" id="{944F6E84-0AC8-874B-A626-4B2E44959E41}"/>
              </a:ext>
            </a:extLst>
          </p:cNvPr>
          <p:cNvSpPr txBox="1">
            <a:spLocks/>
          </p:cNvSpPr>
          <p:nvPr/>
        </p:nvSpPr>
        <p:spPr>
          <a:xfrm>
            <a:off x="3516895" y="1127734"/>
            <a:ext cx="3100215" cy="174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 err="1"/>
              <a:t>LACChain</a:t>
            </a:r>
            <a:endParaRPr lang="en-US" sz="3200" dirty="0"/>
          </a:p>
        </p:txBody>
      </p:sp>
      <p:pic>
        <p:nvPicPr>
          <p:cNvPr id="5" name="Google Shape;100;p15">
            <a:extLst>
              <a:ext uri="{FF2B5EF4-FFF2-40B4-BE49-F238E27FC236}">
                <a16:creationId xmlns:a16="http://schemas.microsoft.com/office/drawing/2014/main" id="{3CE2BBAE-EBEC-814A-B456-2346B91F66B1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487161" y="1879337"/>
            <a:ext cx="4032026" cy="285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n" dirty="0" err="1"/>
              <a:t>Qué</a:t>
            </a:r>
            <a:r>
              <a:rPr lang="en" dirty="0"/>
              <a:t> es </a:t>
            </a:r>
            <a:r>
              <a:rPr lang="en" dirty="0" err="1"/>
              <a:t>LACChain</a:t>
            </a:r>
            <a:r>
              <a:rPr lang="en" dirty="0"/>
              <a:t>?</a:t>
            </a:r>
            <a:endParaRPr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 una </a:t>
            </a:r>
            <a:r>
              <a:rPr lang="en" dirty="0" err="1"/>
              <a:t>alianza</a:t>
            </a:r>
            <a:r>
              <a:rPr lang="en" dirty="0"/>
              <a:t> de </a:t>
            </a:r>
            <a:r>
              <a:rPr lang="en" dirty="0" err="1"/>
              <a:t>actores</a:t>
            </a:r>
            <a:r>
              <a:rPr lang="en" dirty="0"/>
              <a:t> de Blockchain </a:t>
            </a:r>
            <a:r>
              <a:rPr lang="en" dirty="0" err="1"/>
              <a:t>liderada</a:t>
            </a:r>
            <a:r>
              <a:rPr lang="en" dirty="0"/>
              <a:t> por el </a:t>
            </a:r>
            <a:r>
              <a:rPr lang="en" dirty="0" err="1"/>
              <a:t>laboratorio</a:t>
            </a:r>
            <a:r>
              <a:rPr lang="en" dirty="0"/>
              <a:t> de </a:t>
            </a:r>
            <a:r>
              <a:rPr lang="en" dirty="0" err="1"/>
              <a:t>Innovación</a:t>
            </a:r>
            <a:r>
              <a:rPr lang="en" dirty="0"/>
              <a:t> del BID Lab: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dirty="0" err="1"/>
              <a:t>Busca</a:t>
            </a:r>
            <a:r>
              <a:rPr lang="en" dirty="0"/>
              <a:t> </a:t>
            </a:r>
            <a:r>
              <a:rPr lang="en" dirty="0" err="1"/>
              <a:t>desarrollar</a:t>
            </a:r>
            <a:r>
              <a:rPr lang="en" dirty="0"/>
              <a:t> el </a:t>
            </a:r>
            <a:r>
              <a:rPr lang="en" dirty="0" err="1"/>
              <a:t>ecosistema</a:t>
            </a:r>
            <a:r>
              <a:rPr lang="en" dirty="0"/>
              <a:t> blockchain </a:t>
            </a:r>
            <a:r>
              <a:rPr lang="en" dirty="0" err="1"/>
              <a:t>en</a:t>
            </a:r>
            <a:r>
              <a:rPr lang="en" dirty="0"/>
              <a:t> América Latina y el Caribe a </a:t>
            </a:r>
            <a:r>
              <a:rPr lang="en" dirty="0" err="1"/>
              <a:t>través</a:t>
            </a:r>
            <a:r>
              <a:rPr lang="en" dirty="0"/>
              <a:t> del </a:t>
            </a:r>
            <a:r>
              <a:rPr lang="en" dirty="0" err="1"/>
              <a:t>desarrollo</a:t>
            </a:r>
            <a:r>
              <a:rPr lang="en" dirty="0"/>
              <a:t> de  </a:t>
            </a:r>
            <a:r>
              <a:rPr lang="en" dirty="0" err="1"/>
              <a:t>comunidad</a:t>
            </a:r>
            <a:r>
              <a:rPr lang="en" dirty="0"/>
              <a:t> e </a:t>
            </a:r>
            <a:r>
              <a:rPr lang="en" dirty="0" err="1"/>
              <a:t>infraestructura</a:t>
            </a:r>
            <a:r>
              <a:rPr lang="en" dirty="0"/>
              <a:t>”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875" y="3826837"/>
            <a:ext cx="2267874" cy="6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3252325" y="3605763"/>
            <a:ext cx="52197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Busca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habilitar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espacios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digitales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para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mejorar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el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desarrollo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competitividad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 las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organizaciones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 la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región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Además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impulsar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innovación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para la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inclusión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región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través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financiamiento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conocimiento</a:t>
            </a: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conexiones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Introducción</a:t>
            </a:r>
            <a:r>
              <a:rPr lang="en" dirty="0"/>
              <a:t> </a:t>
            </a:r>
            <a:r>
              <a:rPr lang="en" dirty="0" err="1"/>
              <a:t>LACChain</a:t>
            </a:r>
            <a:endParaRPr dirty="0"/>
          </a:p>
        </p:txBody>
      </p:sp>
      <p:sp>
        <p:nvSpPr>
          <p:cNvPr id="6" name="Google Shape;107;p16">
            <a:extLst>
              <a:ext uri="{FF2B5EF4-FFF2-40B4-BE49-F238E27FC236}">
                <a16:creationId xmlns:a16="http://schemas.microsoft.com/office/drawing/2014/main" id="{F832A45B-1B99-1042-AF56-E4BD575C9ECF}"/>
              </a:ext>
            </a:extLst>
          </p:cNvPr>
          <p:cNvSpPr txBox="1">
            <a:spLocks/>
          </p:cNvSpPr>
          <p:nvPr/>
        </p:nvSpPr>
        <p:spPr>
          <a:xfrm>
            <a:off x="606849" y="2225299"/>
            <a:ext cx="38976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Char char="-"/>
            </a:pPr>
            <a:r>
              <a:rPr lang="en-US" dirty="0" err="1"/>
              <a:t>LACChain</a:t>
            </a:r>
            <a:r>
              <a:rPr lang="en-US" dirty="0"/>
              <a:t> </a:t>
            </a:r>
            <a:r>
              <a:rPr lang="en-US" dirty="0" err="1"/>
              <a:t>provee</a:t>
            </a:r>
            <a:r>
              <a:rPr lang="en-US" dirty="0"/>
              <a:t> una </a:t>
            </a:r>
            <a:r>
              <a:rPr lang="en-US" dirty="0" err="1"/>
              <a:t>disposición</a:t>
            </a:r>
            <a:r>
              <a:rPr lang="en-US" dirty="0"/>
              <a:t> Blockchain </a:t>
            </a:r>
            <a:r>
              <a:rPr lang="en-US" dirty="0" err="1"/>
              <a:t>público</a:t>
            </a:r>
            <a:r>
              <a:rPr lang="en-US" dirty="0"/>
              <a:t> - </a:t>
            </a:r>
            <a:r>
              <a:rPr lang="en-US" dirty="0" err="1"/>
              <a:t>permisionada</a:t>
            </a:r>
            <a:r>
              <a:rPr lang="en-US" dirty="0"/>
              <a:t> de </a:t>
            </a:r>
            <a:r>
              <a:rPr lang="en-US" dirty="0" err="1"/>
              <a:t>propósito</a:t>
            </a:r>
            <a:r>
              <a:rPr lang="en-US" dirty="0"/>
              <a:t> general. </a:t>
            </a:r>
          </a:p>
          <a:p>
            <a:pPr>
              <a:buFont typeface="Lato"/>
              <a:buChar char="-"/>
            </a:pPr>
            <a:r>
              <a:rPr lang="en-US" dirty="0" err="1"/>
              <a:t>LACChain</a:t>
            </a:r>
            <a:r>
              <a:rPr lang="en-US" dirty="0"/>
              <a:t> </a:t>
            </a:r>
            <a:r>
              <a:rPr lang="en-US" dirty="0" err="1"/>
              <a:t>sigue</a:t>
            </a:r>
            <a:r>
              <a:rPr lang="en-US" dirty="0"/>
              <a:t> </a:t>
            </a:r>
            <a:r>
              <a:rPr lang="en-US" dirty="0" err="1"/>
              <a:t>tipologías</a:t>
            </a:r>
            <a:r>
              <a:rPr lang="en-US" dirty="0"/>
              <a:t> del ISO (ISO/TC 307)  para ser </a:t>
            </a:r>
            <a:r>
              <a:rPr lang="en-US" dirty="0" err="1"/>
              <a:t>público</a:t>
            </a:r>
            <a:r>
              <a:rPr lang="en-US" dirty="0"/>
              <a:t> </a:t>
            </a:r>
            <a:r>
              <a:rPr lang="en-US" dirty="0" err="1"/>
              <a:t>permisionada</a:t>
            </a:r>
            <a:endParaRPr lang="en-US" dirty="0"/>
          </a:p>
          <a:p>
            <a:pPr>
              <a:buFont typeface="Lato"/>
              <a:buChar char="-"/>
            </a:pPr>
            <a:r>
              <a:rPr lang="en-US" dirty="0"/>
              <a:t>Por lo tanto es una red </a:t>
            </a:r>
            <a:r>
              <a:rPr lang="en-US" dirty="0" err="1"/>
              <a:t>abierta</a:t>
            </a:r>
            <a:r>
              <a:rPr lang="en-US" dirty="0"/>
              <a:t> a </a:t>
            </a:r>
            <a:r>
              <a:rPr lang="en-US" dirty="0" err="1"/>
              <a:t>participantes</a:t>
            </a:r>
            <a:r>
              <a:rPr lang="en-US" dirty="0"/>
              <a:t> que </a:t>
            </a:r>
            <a:r>
              <a:rPr lang="en-US" dirty="0" err="1"/>
              <a:t>sigan</a:t>
            </a:r>
            <a:r>
              <a:rPr lang="en-US" dirty="0"/>
              <a:t> con las </a:t>
            </a:r>
            <a:r>
              <a:rPr lang="en-US" dirty="0" err="1"/>
              <a:t>reglas</a:t>
            </a:r>
            <a:r>
              <a:rPr lang="en-US" dirty="0"/>
              <a:t>. </a:t>
            </a:r>
          </a:p>
          <a:p>
            <a:pPr>
              <a:buFont typeface="Lato"/>
              <a:buChar char="-"/>
            </a:pPr>
            <a:r>
              <a:rPr lang="en-US" dirty="0" err="1"/>
              <a:t>Básicamente</a:t>
            </a:r>
            <a:r>
              <a:rPr lang="en-US" dirty="0"/>
              <a:t>,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identificado</a:t>
            </a:r>
            <a:r>
              <a:rPr lang="en-US" dirty="0"/>
              <a:t> y </a:t>
            </a:r>
            <a:r>
              <a:rPr lang="en-US" dirty="0" err="1"/>
              <a:t>cumplir</a:t>
            </a:r>
            <a:r>
              <a:rPr lang="en-US" dirty="0"/>
              <a:t> la </a:t>
            </a:r>
            <a:r>
              <a:rPr lang="en-US" dirty="0" err="1"/>
              <a:t>regulación</a:t>
            </a:r>
            <a:endParaRPr lang="en-US" dirty="0"/>
          </a:p>
        </p:txBody>
      </p:sp>
      <p:pic>
        <p:nvPicPr>
          <p:cNvPr id="7" name="Google Shape;108;p16">
            <a:extLst>
              <a:ext uri="{FF2B5EF4-FFF2-40B4-BE49-F238E27FC236}">
                <a16:creationId xmlns:a16="http://schemas.microsoft.com/office/drawing/2014/main" id="{4F61347C-E278-7940-B7D7-315C4F1553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450" y="2006250"/>
            <a:ext cx="4212149" cy="204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Arquitectura</a:t>
            </a:r>
            <a:r>
              <a:rPr lang="en" dirty="0"/>
              <a:t> </a:t>
            </a:r>
            <a:r>
              <a:rPr lang="en" dirty="0" err="1"/>
              <a:t>LACChain</a:t>
            </a:r>
            <a:endParaRPr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B703EF1-E1F1-2240-9DFE-21A2BE80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372" y="2161159"/>
            <a:ext cx="3886200" cy="1805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C1E76E-7980-0A4F-B5BB-8A1FC9EE94D0}"/>
              </a:ext>
            </a:extLst>
          </p:cNvPr>
          <p:cNvSpPr txBox="1"/>
          <p:nvPr/>
        </p:nvSpPr>
        <p:spPr>
          <a:xfrm>
            <a:off x="608370" y="1853850"/>
            <a:ext cx="437658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b="1" dirty="0"/>
              <a:t>Nodos Core (mantienen infraestructura):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X" sz="1200" dirty="0"/>
              <a:t>Validadores: Generan bloques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X" sz="1200" dirty="0"/>
              <a:t>Boot: Conectan validadores con los demás</a:t>
            </a:r>
          </a:p>
          <a:p>
            <a:endParaRPr lang="en-MX" dirty="0"/>
          </a:p>
          <a:p>
            <a:r>
              <a:rPr lang="en-MX" b="1" dirty="0"/>
              <a:t>Nodos Satélites (hacen transacciones):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X" sz="1200" dirty="0"/>
              <a:t>Escritores: Envian transaccciones a la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X" sz="1200" dirty="0"/>
              <a:t>Observadores: Ver la red sin pasar filtro, no pueden   generar ni enviar</a:t>
            </a:r>
          </a:p>
          <a:p>
            <a:endParaRPr lang="en-MX" dirty="0"/>
          </a:p>
          <a:p>
            <a:r>
              <a:rPr lang="en-MX" b="1" dirty="0"/>
              <a:t>Ventajas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X" sz="1200" dirty="0"/>
              <a:t>Permite tener aislamiento entre generadores bloques y aquellos que escriben transacciones (expuestos a servicios)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X" sz="1200" dirty="0"/>
              <a:t>Regular blockchain (no como tecnología) si no como aplicación (no de red)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LACChain</a:t>
            </a:r>
            <a:r>
              <a:rPr lang="en" dirty="0"/>
              <a:t> </a:t>
            </a:r>
            <a:r>
              <a:rPr lang="en" dirty="0" err="1"/>
              <a:t>Besu</a:t>
            </a:r>
            <a:r>
              <a:rPr lang="en" dirty="0"/>
              <a:t> Network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643D1-0552-634D-A695-5D72BB9981DA}"/>
              </a:ext>
            </a:extLst>
          </p:cNvPr>
          <p:cNvSpPr txBox="1"/>
          <p:nvPr/>
        </p:nvSpPr>
        <p:spPr>
          <a:xfrm>
            <a:off x="647699" y="2528409"/>
            <a:ext cx="3393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200" b="1" dirty="0"/>
              <a:t>Basada en el cliente Ethereum conocido como Hyperledger Besu. Se adiciona: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X" sz="1200" dirty="0"/>
              <a:t>Privacidad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X" sz="1200" dirty="0"/>
              <a:t>Permisionado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X" sz="1200" dirty="0"/>
              <a:t>Compatible con MainNet y TestNet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X" sz="1200" dirty="0"/>
              <a:t>Compatible con Ethereum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9E1B6-215D-2E42-816A-F1794801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04" y="2266805"/>
            <a:ext cx="4717762" cy="17235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237</Words>
  <Application>Microsoft Macintosh PowerPoint</Application>
  <PresentationFormat>On-screen Show (16:9)</PresentationFormat>
  <Paragraphs>28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Raleway</vt:lpstr>
      <vt:lpstr>Arial</vt:lpstr>
      <vt:lpstr>Lato</vt:lpstr>
      <vt:lpstr>Streamline</vt:lpstr>
      <vt:lpstr>PowerPoint Presentation</vt:lpstr>
      <vt:lpstr>¿Qué es LACChain?</vt:lpstr>
      <vt:lpstr>Introducción LACChain</vt:lpstr>
      <vt:lpstr>Arquitectura LACChain</vt:lpstr>
      <vt:lpstr>LACChain Besu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SALVADOR GARCIA GONZALEZ</cp:lastModifiedBy>
  <cp:revision>2</cp:revision>
  <dcterms:modified xsi:type="dcterms:W3CDTF">2021-08-31T21:11:35Z</dcterms:modified>
</cp:coreProperties>
</file>